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88" r:id="rId3"/>
    <p:sldId id="267" r:id="rId4"/>
    <p:sldId id="276" r:id="rId5"/>
    <p:sldId id="277" r:id="rId6"/>
    <p:sldId id="278" r:id="rId7"/>
    <p:sldId id="279" r:id="rId8"/>
    <p:sldId id="268" r:id="rId9"/>
    <p:sldId id="269" r:id="rId10"/>
    <p:sldId id="270" r:id="rId11"/>
    <p:sldId id="271" r:id="rId12"/>
    <p:sldId id="272" r:id="rId13"/>
    <p:sldId id="273" r:id="rId14"/>
    <p:sldId id="274" r:id="rId15"/>
    <p:sldId id="275" r:id="rId16"/>
    <p:sldId id="280" r:id="rId17"/>
    <p:sldId id="281" r:id="rId18"/>
    <p:sldId id="282" r:id="rId19"/>
    <p:sldId id="283" r:id="rId20"/>
    <p:sldId id="284" r:id="rId21"/>
    <p:sldId id="285" r:id="rId22"/>
    <p:sldId id="286" r:id="rId23"/>
    <p:sldId id="287" r:id="rId24"/>
    <p:sldId id="266" r:id="rId25"/>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 xmlns:a16="http://schemas.microsoft.com/office/drawing/2014/main"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 xmlns:a16="http://schemas.microsoft.com/office/drawing/2014/main"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 xmlns:a16="http://schemas.microsoft.com/office/drawing/2014/main"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 xmlns:a16="http://schemas.microsoft.com/office/drawing/2014/main"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 xmlns:a16="http://schemas.microsoft.com/office/drawing/2014/main"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 xmlns:a16="http://schemas.microsoft.com/office/drawing/2014/main"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 xmlns:a16="http://schemas.microsoft.com/office/drawing/2014/main"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 xmlns:a16="http://schemas.microsoft.com/office/drawing/2014/main"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 xmlns:a16="http://schemas.microsoft.com/office/drawing/2014/main"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
        <p:nvSpPr>
          <p:cNvPr id="4" name="TextBox 3">
            <a:extLst>
              <a:ext uri="{FF2B5EF4-FFF2-40B4-BE49-F238E27FC236}">
                <a16:creationId xmlns="" xmlns:a16="http://schemas.microsoft.com/office/drawing/2014/main" id="{6DFFF660-3527-DE49-24EE-E8A4F60237F7}"/>
              </a:ext>
            </a:extLst>
          </p:cNvPr>
          <p:cNvSpPr txBox="1"/>
          <p:nvPr/>
        </p:nvSpPr>
        <p:spPr>
          <a:xfrm>
            <a:off x="272955" y="2627114"/>
            <a:ext cx="11080845" cy="752065"/>
          </a:xfrm>
          <a:prstGeom prst="rect">
            <a:avLst/>
          </a:prstGeom>
          <a:noFill/>
        </p:spPr>
        <p:txBody>
          <a:bodyPr wrap="square">
            <a:spAutoFit/>
          </a:bodyPr>
          <a:lstStyle/>
          <a:p>
            <a:pPr marL="457200" algn="ctr">
              <a:lnSpc>
                <a:spcPct val="150000"/>
              </a:lnSpc>
              <a:spcAft>
                <a:spcPts val="800"/>
              </a:spcAft>
            </a:pPr>
            <a:r>
              <a:rPr lang="en-IN" sz="3200" b="1" kern="1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Contingent crop planning for aberrant weather conditions</a:t>
            </a:r>
            <a:endParaRPr lang="en-IN" sz="3200"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92B7800B-D671-E85F-2BAF-26D43AE409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2387" y="200039"/>
            <a:ext cx="9846915" cy="5873215"/>
          </a:xfrm>
          <a:prstGeom prst="rect">
            <a:avLst/>
          </a:prstGeom>
          <a:noFill/>
          <a:ln>
            <a:noFill/>
          </a:ln>
        </p:spPr>
      </p:pic>
    </p:spTree>
    <p:extLst>
      <p:ext uri="{BB962C8B-B14F-4D97-AF65-F5344CB8AC3E}">
        <p14:creationId xmlns:p14="http://schemas.microsoft.com/office/powerpoint/2010/main" val="345914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709EBF31-22DD-4360-5C73-58F0B78361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0780" y="1719618"/>
            <a:ext cx="11430440" cy="4148920"/>
          </a:xfrm>
          <a:prstGeom prst="rect">
            <a:avLst/>
          </a:prstGeom>
          <a:noFill/>
          <a:ln>
            <a:noFill/>
          </a:ln>
        </p:spPr>
      </p:pic>
    </p:spTree>
    <p:extLst>
      <p:ext uri="{BB962C8B-B14F-4D97-AF65-F5344CB8AC3E}">
        <p14:creationId xmlns:p14="http://schemas.microsoft.com/office/powerpoint/2010/main" val="3862682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358CB53-8511-FF20-5603-AE001D325BFD}"/>
              </a:ext>
            </a:extLst>
          </p:cNvPr>
          <p:cNvSpPr txBox="1"/>
          <p:nvPr/>
        </p:nvSpPr>
        <p:spPr>
          <a:xfrm>
            <a:off x="163773" y="641445"/>
            <a:ext cx="10577015" cy="3357458"/>
          </a:xfrm>
          <a:prstGeom prst="rect">
            <a:avLst/>
          </a:prstGeom>
          <a:noFill/>
        </p:spPr>
        <p:txBody>
          <a:bodyPr wrap="square">
            <a:spAutoFit/>
          </a:bodyPr>
          <a:lstStyle/>
          <a:p>
            <a:pPr marL="914400" indent="-457200" algn="just">
              <a:lnSpc>
                <a:spcPct val="150000"/>
              </a:lnSpc>
              <a:spcAft>
                <a:spcPts val="800"/>
              </a:spcAft>
              <a:buFont typeface="Arial" panose="020B0604020202020204" pitchFamily="34" charset="0"/>
              <a:buChar char="•"/>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Crop planning for successful crop production under water scarcity and dry farming condition:</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In low rainfall and water scarcity situations during kharif, the crops like Bajra, Castor and legumes crop like Tur, Moong, Black gram, Kidney bean, Guar and Cowpea.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92098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266E498-26B3-1A3A-67EE-3475614AA5EF}"/>
              </a:ext>
            </a:extLst>
          </p:cNvPr>
          <p:cNvSpPr txBox="1"/>
          <p:nvPr/>
        </p:nvSpPr>
        <p:spPr>
          <a:xfrm>
            <a:off x="204716" y="1155236"/>
            <a:ext cx="11313994" cy="4547527"/>
          </a:xfrm>
          <a:prstGeom prst="rect">
            <a:avLst/>
          </a:prstGeom>
          <a:noFill/>
        </p:spPr>
        <p:txBody>
          <a:bodyPr wrap="square">
            <a:spAutoFit/>
          </a:bodyPr>
          <a:lstStyle/>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Crop planning for successful crop production under water scarcity and dry farming condition should be as under: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1. Bunding and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leveling</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should be done to conserve the rain water in situ.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2. Sowing the crop at optimum time.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3. Tillage and sowing of the crop across the slope.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4. Use higher amount of organic manures like FYM, compost, vermicompost and cake.</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64654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F2A6789-35B6-ABCB-B0B4-3B86B0A74DE7}"/>
              </a:ext>
            </a:extLst>
          </p:cNvPr>
          <p:cNvSpPr txBox="1"/>
          <p:nvPr/>
        </p:nvSpPr>
        <p:spPr>
          <a:xfrm>
            <a:off x="313898" y="764276"/>
            <a:ext cx="10413241" cy="5193858"/>
          </a:xfrm>
          <a:prstGeom prst="rect">
            <a:avLst/>
          </a:prstGeom>
          <a:noFill/>
        </p:spPr>
        <p:txBody>
          <a:bodyPr wrap="square">
            <a:spAutoFit/>
          </a:bodyPr>
          <a:lstStyle/>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5. Apply fertilizers at sowing under adequate soil moisture or as top dressing after irrigation. </a:t>
            </a: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6. Use drip irrigation in wide spaced crops and sprinkler irrigation in narrow spaced crops, if possible.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7. Inter culturing, weeding and crop protection measures should be done as and when required.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8. Adopt mixed and inter cropping systems.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9. Raise crop in strip cropping.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10. Create farm pond for life saving irrigation.</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7371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5AC89C6F-369F-8413-A388-39927504AE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2072" y="853090"/>
            <a:ext cx="9703558" cy="5151819"/>
          </a:xfrm>
          <a:prstGeom prst="rect">
            <a:avLst/>
          </a:prstGeom>
          <a:noFill/>
          <a:ln>
            <a:noFill/>
          </a:ln>
        </p:spPr>
      </p:pic>
    </p:spTree>
    <p:extLst>
      <p:ext uri="{BB962C8B-B14F-4D97-AF65-F5344CB8AC3E}">
        <p14:creationId xmlns:p14="http://schemas.microsoft.com/office/powerpoint/2010/main" val="225544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317D646B-0943-507E-1866-6D744553BD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5534" y="1460310"/>
            <a:ext cx="10000932" cy="3600114"/>
          </a:xfrm>
          <a:prstGeom prst="rect">
            <a:avLst/>
          </a:prstGeom>
          <a:noFill/>
          <a:ln>
            <a:noFill/>
          </a:ln>
        </p:spPr>
      </p:pic>
    </p:spTree>
    <p:extLst>
      <p:ext uri="{BB962C8B-B14F-4D97-AF65-F5344CB8AC3E}">
        <p14:creationId xmlns:p14="http://schemas.microsoft.com/office/powerpoint/2010/main" val="1616519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1174628-E4C0-F015-CB82-47B95DB4368F}"/>
              </a:ext>
            </a:extLst>
          </p:cNvPr>
          <p:cNvSpPr txBox="1"/>
          <p:nvPr/>
        </p:nvSpPr>
        <p:spPr>
          <a:xfrm>
            <a:off x="777922" y="368489"/>
            <a:ext cx="9894627" cy="4752711"/>
          </a:xfrm>
          <a:prstGeom prst="rect">
            <a:avLst/>
          </a:prstGeom>
          <a:noFill/>
        </p:spPr>
        <p:txBody>
          <a:bodyPr wrap="square">
            <a:spAutoFit/>
          </a:bodyPr>
          <a:lstStyle/>
          <a:p>
            <a:pPr marL="45720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3. Recommendation for late onset of monsoon</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Generally, the period between 15</a:t>
            </a:r>
            <a:r>
              <a:rPr lang="en-IN" sz="2800" kern="100" baseline="30000" dirty="0">
                <a:effectLst/>
                <a:latin typeface="Times New Roman" panose="02020603050405020304" pitchFamily="18" charset="0"/>
                <a:ea typeface="Calibri" panose="020F0502020204030204" pitchFamily="34" charset="0"/>
                <a:cs typeface="Mangal" panose="02040503050203030202" pitchFamily="18" charset="0"/>
              </a:rPr>
              <a:t>th</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June to 15</a:t>
            </a:r>
            <a:r>
              <a:rPr lang="en-IN" sz="2800" kern="100" baseline="30000" dirty="0">
                <a:effectLst/>
                <a:latin typeface="Times New Roman" panose="02020603050405020304" pitchFamily="18" charset="0"/>
                <a:ea typeface="Calibri" panose="020F0502020204030204" pitchFamily="34" charset="0"/>
                <a:cs typeface="Mangal" panose="02040503050203030202" pitchFamily="18" charset="0"/>
              </a:rPr>
              <a:t>th</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September is considered as kharif season. </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However, it is required to change the crop planning in kharif season, if the rainfall pattern is found uneven. </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If there is a late onset of monsoon, then select the crops and their verities as under: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12321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37C9959-D01A-6095-A13B-49754A09A413}"/>
              </a:ext>
            </a:extLst>
          </p:cNvPr>
          <p:cNvSpPr txBox="1"/>
          <p:nvPr/>
        </p:nvSpPr>
        <p:spPr>
          <a:xfrm>
            <a:off x="232012" y="259308"/>
            <a:ext cx="10822674" cy="3808863"/>
          </a:xfrm>
          <a:prstGeom prst="rect">
            <a:avLst/>
          </a:prstGeom>
          <a:noFill/>
        </p:spPr>
        <p:txBody>
          <a:bodyPr wrap="square">
            <a:spAutoFit/>
          </a:bodyPr>
          <a:lstStyle/>
          <a:p>
            <a:pPr marL="971550" indent="-514350" algn="just">
              <a:lnSpc>
                <a:spcPct val="150000"/>
              </a:lnSpc>
              <a:buAutoNum type="arabicPeriod"/>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Onset of monsoon in the first week of July- Groundnut varieties Gujarat Groundnut 2, Gujarat Groundnut 5 and Gujarat Groundnut 7 as well as cowpea variety Gujarat 1should be grown. </a:t>
            </a:r>
          </a:p>
          <a:p>
            <a:pPr marL="914400" indent="-457200" algn="just">
              <a:lnSpc>
                <a:spcPct val="150000"/>
              </a:lnSpc>
              <a:buAutoNum type="arabicPeriod"/>
            </a:pP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2. If sufficient rainfall occurs during first fortnight of July - Crops like bajra, moong, black gram, sesame, castor and tur should be grown.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5" name="TextBox 4">
            <a:extLst>
              <a:ext uri="{FF2B5EF4-FFF2-40B4-BE49-F238E27FC236}">
                <a16:creationId xmlns="" xmlns:a16="http://schemas.microsoft.com/office/drawing/2014/main" id="{D6C41BC7-DCEC-E1FD-9D96-38C911F340A3}"/>
              </a:ext>
            </a:extLst>
          </p:cNvPr>
          <p:cNvSpPr txBox="1"/>
          <p:nvPr/>
        </p:nvSpPr>
        <p:spPr>
          <a:xfrm>
            <a:off x="232012" y="4421875"/>
            <a:ext cx="10508776" cy="1315873"/>
          </a:xfrm>
          <a:prstGeom prst="rect">
            <a:avLst/>
          </a:prstGeom>
          <a:noFill/>
        </p:spPr>
        <p:txBody>
          <a:bodyPr wrap="square">
            <a:spAutoFit/>
          </a:bodyPr>
          <a:lstStyle/>
          <a:p>
            <a:pPr marL="4572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3. If sufficient rainfall occurs at the end of July – Sesame (Purva 1) and forage sorghum variety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Gundari</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should be grown.</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60861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828161EC-AA37-A1B0-5B37-308184F9AC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103" y="228012"/>
            <a:ext cx="9667291" cy="5940775"/>
          </a:xfrm>
          <a:prstGeom prst="rect">
            <a:avLst/>
          </a:prstGeom>
          <a:noFill/>
          <a:ln>
            <a:noFill/>
          </a:ln>
        </p:spPr>
      </p:pic>
    </p:spTree>
    <p:extLst>
      <p:ext uri="{BB962C8B-B14F-4D97-AF65-F5344CB8AC3E}">
        <p14:creationId xmlns:p14="http://schemas.microsoft.com/office/powerpoint/2010/main" val="406958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7A080CD-E9CA-B629-A4C5-2C877557D036}"/>
              </a:ext>
            </a:extLst>
          </p:cNvPr>
          <p:cNvSpPr txBox="1"/>
          <p:nvPr/>
        </p:nvSpPr>
        <p:spPr>
          <a:xfrm>
            <a:off x="750626" y="545909"/>
            <a:ext cx="9853683" cy="5306709"/>
          </a:xfrm>
          <a:prstGeom prst="rect">
            <a:avLst/>
          </a:prstGeom>
          <a:noFill/>
        </p:spPr>
        <p:txBody>
          <a:bodyPr wrap="square">
            <a:spAutoFit/>
          </a:bodyPr>
          <a:lstStyle/>
          <a:p>
            <a:pPr marL="45720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5. Recommendations under long dry spell</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457200" algn="just">
              <a:lnSpc>
                <a:spcPct val="150000"/>
              </a:lnSpc>
            </a:pP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There is a shortage of moisture in the soil, if the duration between two rainfall is extended even under normal on set on monsoon. </a:t>
            </a:r>
          </a:p>
          <a:p>
            <a:pPr marL="914400" indent="-457200" algn="just">
              <a:lnSpc>
                <a:spcPct val="150000"/>
              </a:lnSpc>
              <a:spcAft>
                <a:spcPts val="800"/>
              </a:spcAft>
              <a:buFont typeface="Arial" panose="020B0604020202020204" pitchFamily="34" charset="0"/>
              <a:buChar char="•"/>
            </a:pPr>
            <a:endParaRPr lang="en-IN" sz="2800" kern="100" dirty="0">
              <a:latin typeface="Times New Roman" panose="02020603050405020304" pitchFamily="18" charset="0"/>
              <a:ea typeface="Calibri" panose="020F0502020204030204" pitchFamily="34" charset="0"/>
              <a:cs typeface="Mangal" panose="02040503050203030202" pitchFamily="18" charset="0"/>
            </a:endParaRP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If this period between rainfall is extended for longer time, than there is a partial or full failure of the crop.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8742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B958C60-8F2A-57A5-1135-7127244D6388}"/>
              </a:ext>
            </a:extLst>
          </p:cNvPr>
          <p:cNvSpPr txBox="1"/>
          <p:nvPr/>
        </p:nvSpPr>
        <p:spPr>
          <a:xfrm>
            <a:off x="259306" y="554566"/>
            <a:ext cx="10822675" cy="3911135"/>
          </a:xfrm>
          <a:prstGeom prst="rect">
            <a:avLst/>
          </a:prstGeom>
          <a:noFill/>
        </p:spPr>
        <p:txBody>
          <a:bodyPr wrap="square">
            <a:spAutoFit/>
          </a:bodyPr>
          <a:lstStyle/>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Under this situation crop planning should be done as under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1. Do </a:t>
            </a:r>
            <a:r>
              <a:rPr lang="en-IN" sz="2400" kern="100" dirty="0" err="1">
                <a:effectLst/>
                <a:latin typeface="Times New Roman" panose="02020603050405020304" pitchFamily="18" charset="0"/>
                <a:ea typeface="Calibri" panose="020F0502020204030204" pitchFamily="34" charset="0"/>
                <a:cs typeface="Mangal" panose="02040503050203030202" pitchFamily="18" charset="0"/>
              </a:rPr>
              <a:t>interculturing</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and weeding. Keep crop weed free and do mulching.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2. When moisture stress prevails, thinning should be done. If more moisture stress prevails, remove alternate row and thin the plant in the field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3. Provide lifesaving irrigation to the crop if irrigation facility available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4. When sufficient rainfall received after dry spell, nitrogen fertilizer should be given as top dress to the crops except groundnut.</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60444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35A04A5-E9D7-B724-4426-60BAA56505F3}"/>
              </a:ext>
            </a:extLst>
          </p:cNvPr>
          <p:cNvSpPr txBox="1"/>
          <p:nvPr/>
        </p:nvSpPr>
        <p:spPr>
          <a:xfrm>
            <a:off x="-395786" y="777922"/>
            <a:ext cx="12037325" cy="5840189"/>
          </a:xfrm>
          <a:prstGeom prst="rect">
            <a:avLst/>
          </a:prstGeom>
          <a:noFill/>
        </p:spPr>
        <p:txBody>
          <a:bodyPr wrap="square">
            <a:spAutoFit/>
          </a:bodyPr>
          <a:lstStyle/>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5. When crop failed due to long dry spell, after receiving sufficient </a:t>
            </a:r>
          </a:p>
          <a:p>
            <a:pPr marL="457200" algn="just">
              <a:lnSpc>
                <a:spcPct val="150000"/>
              </a:lnSpc>
            </a:pPr>
            <a:r>
              <a:rPr lang="en-IN" sz="2800" kern="100" dirty="0">
                <a:latin typeface="Times New Roman" panose="02020603050405020304" pitchFamily="18" charset="0"/>
                <a:ea typeface="Calibri" panose="020F0502020204030204" pitchFamily="34" charset="0"/>
                <a:cs typeface="Mangal" panose="02040503050203030202" pitchFamily="18" charset="0"/>
              </a:rPr>
              <a:t>    </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rainfall farmers can grow hybrid pearl millet GHB 558, GHB 577.</a:t>
            </a:r>
          </a:p>
          <a:p>
            <a:pPr marL="457200" algn="just">
              <a:lnSpc>
                <a:spcPct val="150000"/>
              </a:lnSpc>
            </a:pP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6. Farmers should grow Sesame variety Purva 1 or Gujarat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Til</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1 or Castor variety GAUCH 1 and GAC 11. In addition farmers can also grow fodder sorghum or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rajaka</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bajri</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t>
            </a:r>
          </a:p>
          <a:p>
            <a:pPr marL="457200" algn="just">
              <a:lnSpc>
                <a:spcPct val="150000"/>
              </a:lnSpc>
            </a:pP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7. Reduce the plants by harvesting the matured plants frequently, to save the conserved</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6471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7FC016D-82DE-F8BA-B5E4-E24BD6E18F3D}"/>
              </a:ext>
            </a:extLst>
          </p:cNvPr>
          <p:cNvSpPr txBox="1"/>
          <p:nvPr/>
        </p:nvSpPr>
        <p:spPr>
          <a:xfrm>
            <a:off x="477672" y="477672"/>
            <a:ext cx="10522424" cy="6325129"/>
          </a:xfrm>
          <a:prstGeom prst="rect">
            <a:avLst/>
          </a:prstGeom>
          <a:noFill/>
        </p:spPr>
        <p:txBody>
          <a:bodyPr wrap="square">
            <a:spAutoFit/>
          </a:bodyPr>
          <a:lstStyle/>
          <a:p>
            <a:pPr marL="45720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6. Recommendations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when heavy rainfall occurs at the end of monsoon during August – September Many times during end of September or beginning of October late rainfall received.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Under such situation following crop planning can be done.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150000"/>
              </a:lnSpc>
              <a:spcAft>
                <a:spcPts val="800"/>
              </a:spcAft>
              <a:buAutoNum type="arabicPeriod"/>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For getting the benefits of good late rainfall sowing of fodder sorghum, short duration semi rabi and rabi crops i.e. castor, mustard, gram, safflower, fodder crops (maize/oat and lucerne) should be grown as relay crops between two rows of long duration crops i.e. cotton, tur and fennel. </a:t>
            </a:r>
          </a:p>
          <a:p>
            <a:pPr marL="914400" indent="-457200" algn="just">
              <a:lnSpc>
                <a:spcPct val="150000"/>
              </a:lnSpc>
              <a:spcAft>
                <a:spcPts val="800"/>
              </a:spcAft>
              <a:buFontTx/>
              <a:buAutoNum type="arabicPeriod"/>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Gram, mustard and fodder sorghum can be grown after harvesting of early maturing Kharif crops.</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endParaRPr lang="en-IN" sz="2400" kern="100" dirty="0">
              <a:latin typeface="Times New Roman" panose="02020603050405020304"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29370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 xmlns:a16="http://schemas.microsoft.com/office/drawing/2014/main"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 xmlns:a16="http://schemas.microsoft.com/office/drawing/2014/main" id="{E61BEF5B-446A-4702-A484-7F04E8B5B483}"/>
              </a:ext>
            </a:extLst>
          </p:cNvPr>
          <p:cNvSpPr>
            <a:spLocks noGrp="1"/>
          </p:cNvSpPr>
          <p:nvPr>
            <p:ph type="sldNum" sz="quarter" idx="12"/>
          </p:nvPr>
        </p:nvSpPr>
        <p:spPr/>
        <p:txBody>
          <a:bodyPr/>
          <a:lstStyle/>
          <a:p>
            <a:fld id="{88C909EF-151F-4BFD-B2E8-3CA63EA71F11}" type="slidenum">
              <a:rPr lang="en-IN" smtClean="0"/>
              <a:t>24</a:t>
            </a:fld>
            <a:endParaRPr lang="en-IN"/>
          </a:p>
        </p:txBody>
      </p:sp>
      <p:sp>
        <p:nvSpPr>
          <p:cNvPr id="6" name="Rectangle 5">
            <a:extLst>
              <a:ext uri="{FF2B5EF4-FFF2-40B4-BE49-F238E27FC236}">
                <a16:creationId xmlns="" xmlns:a16="http://schemas.microsoft.com/office/drawing/2014/main"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5089BF6D-738A-8041-48AC-336273338E00}"/>
              </a:ext>
            </a:extLst>
          </p:cNvPr>
          <p:cNvSpPr txBox="1"/>
          <p:nvPr/>
        </p:nvSpPr>
        <p:spPr>
          <a:xfrm>
            <a:off x="-368490" y="147492"/>
            <a:ext cx="11764371" cy="5878661"/>
          </a:xfrm>
          <a:prstGeom prst="rect">
            <a:avLst/>
          </a:prstGeom>
          <a:noFill/>
        </p:spPr>
        <p:txBody>
          <a:bodyPr wrap="square">
            <a:spAutoFit/>
          </a:bodyPr>
          <a:lstStyle/>
          <a:p>
            <a:pPr marL="457200" algn="ctr">
              <a:lnSpc>
                <a:spcPct val="150000"/>
              </a:lnSpc>
            </a:pPr>
            <a:r>
              <a:rPr lang="en-IN" sz="3200" b="1" kern="1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Contingent crop planning for aberrant weather conditions</a:t>
            </a:r>
            <a:endParaRPr lang="en-IN" sz="2400"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200000"/>
              </a:lnSpc>
              <a:buFont typeface="Arial" panose="020B0604020202020204" pitchFamily="34" charset="0"/>
              <a:buChar char="•"/>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Rainfall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behavior</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in dry farming areas is erratic and uncertain. </a:t>
            </a:r>
          </a:p>
          <a:p>
            <a:pPr marL="914400" indent="-457200" algn="just">
              <a:lnSpc>
                <a:spcPct val="20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deviations in rainfall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behavior</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include delayed onset, early withdrawal and intermediary dry spells during rainy season. </a:t>
            </a:r>
          </a:p>
          <a:p>
            <a:pPr marL="914400" indent="-457200" algn="just">
              <a:lnSpc>
                <a:spcPct val="20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adverse effect of these rainfall aberrations on crop growth vary with the degree of deviation and the crop growth stage at which such deviations occur.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31568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50C041E-09B6-C636-DDDC-1864803E5D5D}"/>
              </a:ext>
            </a:extLst>
          </p:cNvPr>
          <p:cNvSpPr txBox="1"/>
          <p:nvPr/>
        </p:nvSpPr>
        <p:spPr>
          <a:xfrm>
            <a:off x="439003" y="1289889"/>
            <a:ext cx="11313994" cy="4278222"/>
          </a:xfrm>
          <a:prstGeom prst="rect">
            <a:avLst/>
          </a:prstGeom>
          <a:noFill/>
        </p:spPr>
        <p:txBody>
          <a:bodyPr wrap="square">
            <a:spAutoFit/>
          </a:bodyPr>
          <a:lstStyle/>
          <a:p>
            <a:pPr marL="457200" indent="-457200" algn="just">
              <a:lnSpc>
                <a:spcPct val="20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Suitable manipulations in crop management practices are needed to minimize such adverse effects of abnormal rainfall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behavior</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p>
          <a:p>
            <a:pPr marL="457200" indent="-457200" algn="just">
              <a:lnSpc>
                <a:spcPct val="20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These management decisions constitute contingency planning. </a:t>
            </a:r>
          </a:p>
          <a:p>
            <a:pPr marL="457200" indent="-457200" algn="just">
              <a:lnSpc>
                <a:spcPct val="20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Such management practices done after crop establishment and in the middle of growth are called midseason or midterm corrections.</a:t>
            </a:r>
            <a:endParaRPr lang="en-IN" sz="2800" dirty="0"/>
          </a:p>
        </p:txBody>
      </p:sp>
    </p:spTree>
    <p:extLst>
      <p:ext uri="{BB962C8B-B14F-4D97-AF65-F5344CB8AC3E}">
        <p14:creationId xmlns:p14="http://schemas.microsoft.com/office/powerpoint/2010/main" val="4107640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97578120-35BA-92A1-2514-5047B4D3A0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739" y="1009934"/>
            <a:ext cx="10446729" cy="5036024"/>
          </a:xfrm>
          <a:prstGeom prst="rect">
            <a:avLst/>
          </a:prstGeom>
          <a:noFill/>
          <a:ln>
            <a:noFill/>
          </a:ln>
        </p:spPr>
      </p:pic>
    </p:spTree>
    <p:extLst>
      <p:ext uri="{BB962C8B-B14F-4D97-AF65-F5344CB8AC3E}">
        <p14:creationId xmlns:p14="http://schemas.microsoft.com/office/powerpoint/2010/main" val="2160757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3FDC183-45FC-1CBC-CC59-793E8C6045E6}"/>
              </a:ext>
            </a:extLst>
          </p:cNvPr>
          <p:cNvSpPr txBox="1"/>
          <p:nvPr/>
        </p:nvSpPr>
        <p:spPr>
          <a:xfrm>
            <a:off x="382136" y="544742"/>
            <a:ext cx="11395881" cy="4442242"/>
          </a:xfrm>
          <a:prstGeom prst="rect">
            <a:avLst/>
          </a:prstGeom>
          <a:noFill/>
        </p:spPr>
        <p:txBody>
          <a:bodyPr wrap="square">
            <a:spAutoFit/>
          </a:bodyPr>
          <a:lstStyle/>
          <a:p>
            <a:pPr marL="457200" algn="just">
              <a:lnSpc>
                <a:spcPct val="150000"/>
              </a:lnSpc>
              <a:spcAft>
                <a:spcPts val="800"/>
              </a:spcAft>
            </a:pPr>
            <a:r>
              <a:rPr lang="en-IN" sz="3200" b="1" kern="100" dirty="0">
                <a:effectLst/>
                <a:latin typeface="Times New Roman" panose="02020603050405020304" pitchFamily="18" charset="0"/>
                <a:ea typeface="Calibri" panose="020F0502020204030204" pitchFamily="34" charset="0"/>
                <a:cs typeface="Times New Roman" panose="02020603050405020304" pitchFamily="18" charset="0"/>
              </a:rPr>
              <a:t>CONTINGENCY CROPPING</a:t>
            </a:r>
            <a:r>
              <a:rPr lang="en-IN" sz="32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Font typeface="Arial" panose="020B0604020202020204" pitchFamily="34" charset="0"/>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Contingency cropping is growing of a suitable crop in place of normally sown highly profitable crop of the region due to aberrant weather conditions. </a:t>
            </a:r>
          </a:p>
          <a:p>
            <a:pPr marL="457200" indent="-457200" algn="just">
              <a:buFont typeface="Arial" panose="020B0604020202020204" pitchFamily="34" charset="0"/>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In dryland agriculture, </a:t>
            </a:r>
            <a:r>
              <a:rPr lang="en-IN" sz="3600" dirty="0">
                <a:effectLst/>
                <a:latin typeface="Times New Roman" panose="02020603050405020304" pitchFamily="18" charset="0"/>
                <a:ea typeface="Calibri" panose="020F0502020204030204" pitchFamily="34" charset="0"/>
                <a:cs typeface="Times New Roman" panose="02020603050405020304" pitchFamily="18" charset="0"/>
              </a:rPr>
              <a:t>contingency</a:t>
            </a: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 of growing another crop in place of normally grown crop arises due to delay in the onset of monsoon. </a:t>
            </a:r>
          </a:p>
          <a:p>
            <a:pPr marL="457200" indent="-457200" algn="just">
              <a:buFont typeface="Arial" panose="020B0604020202020204" pitchFamily="34" charset="0"/>
              <a:buChar char="•"/>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Depending upon the date of receipt of rainfall, crops are selected. </a:t>
            </a:r>
            <a:endParaRPr lang="en-I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6081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94C7F55-3E72-81E1-0E63-7DEBADBC39CE}"/>
              </a:ext>
            </a:extLst>
          </p:cNvPr>
          <p:cNvSpPr txBox="1"/>
          <p:nvPr/>
        </p:nvSpPr>
        <p:spPr>
          <a:xfrm>
            <a:off x="423080" y="518615"/>
            <a:ext cx="10440537" cy="5541710"/>
          </a:xfrm>
          <a:prstGeom prst="rect">
            <a:avLst/>
          </a:prstGeom>
          <a:noFill/>
        </p:spPr>
        <p:txBody>
          <a:bodyPr wrap="square">
            <a:spAutoFit/>
          </a:bodyPr>
          <a:lstStyle/>
          <a:p>
            <a:pPr marL="457200" indent="-4572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It is assumed that the rainfall for the subsequent period is normal and depending upon the economic status of the farmer, certain amount of risk is taken to get good profits if season is normal or better than normal. </a:t>
            </a:r>
          </a:p>
          <a:p>
            <a:pPr marL="457200" indent="-4572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Contingency cropping is highly location specific due to variation in amount and distribution of rainfall. </a:t>
            </a:r>
          </a:p>
          <a:p>
            <a:pPr marL="457200" indent="-4572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Especially in arid regions, the spatial distribution of rainfall is highly variable. </a:t>
            </a:r>
          </a:p>
          <a:p>
            <a:pPr marL="457200" indent="-4572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It is common to observe that rainfall received varies from field to field in the same location. </a:t>
            </a:r>
          </a:p>
          <a:p>
            <a:pPr marL="457200" indent="-457200" algn="just">
              <a:lnSpc>
                <a:spcPct val="150000"/>
              </a:lnSpc>
              <a:buFont typeface="Arial" panose="020B0604020202020204" pitchFamily="34" charset="0"/>
              <a:buChar char="•"/>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Temperature gradually falls from August onwards </a:t>
            </a:r>
            <a:r>
              <a:rPr lang="en-IN" sz="2400" dirty="0">
                <a:effectLst/>
                <a:latin typeface="Times New Roman" panose="02020603050405020304" pitchFamily="18" charset="0"/>
                <a:ea typeface="Calibri" panose="020F0502020204030204" pitchFamily="34" charset="0"/>
              </a:rPr>
              <a:t>reaching minimum in November and December. </a:t>
            </a:r>
            <a:endParaRPr lang="en-IN" sz="2400" dirty="0"/>
          </a:p>
        </p:txBody>
      </p:sp>
    </p:spTree>
    <p:extLst>
      <p:ext uri="{BB962C8B-B14F-4D97-AF65-F5344CB8AC3E}">
        <p14:creationId xmlns:p14="http://schemas.microsoft.com/office/powerpoint/2010/main" val="172117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8795C0A-3429-761D-11BE-4928FA85BB49}"/>
              </a:ext>
            </a:extLst>
          </p:cNvPr>
          <p:cNvSpPr txBox="1"/>
          <p:nvPr/>
        </p:nvSpPr>
        <p:spPr>
          <a:xfrm>
            <a:off x="327546" y="398375"/>
            <a:ext cx="10617958" cy="5501634"/>
          </a:xfrm>
          <a:prstGeom prst="rect">
            <a:avLst/>
          </a:prstGeom>
          <a:noFill/>
        </p:spPr>
        <p:txBody>
          <a:bodyPr wrap="square">
            <a:spAutoFit/>
          </a:bodyPr>
          <a:lstStyle/>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Contingency plan and midterm corrections vary with the type and time of occurrence of rainfall aberration. </a:t>
            </a: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Crops have to be selected with suitable crop duration to coincide with the length of the growing season.</a:t>
            </a: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Generally short duration pulses like </a:t>
            </a:r>
            <a:r>
              <a:rPr lang="en-IN" sz="2800" kern="100" dirty="0" err="1">
                <a:effectLst/>
                <a:latin typeface="Times New Roman" panose="02020603050405020304" pitchFamily="18" charset="0"/>
                <a:ea typeface="Calibri" panose="020F0502020204030204" pitchFamily="34" charset="0"/>
                <a:cs typeface="Mangal" panose="02040503050203030202" pitchFamily="18" charset="0"/>
              </a:rPr>
              <a:t>greengram</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black gram and cowpea may suit the situation. </a:t>
            </a: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However if the monsoon turns to be extraordinarily good, opportunity is lost if only short duration crops are sown.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30698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A4A39F5-BBE1-5ED4-371F-1D815B7619DF}"/>
              </a:ext>
            </a:extLst>
          </p:cNvPr>
          <p:cNvSpPr txBox="1"/>
          <p:nvPr/>
        </p:nvSpPr>
        <p:spPr>
          <a:xfrm>
            <a:off x="409433" y="1146412"/>
            <a:ext cx="11586949" cy="5193858"/>
          </a:xfrm>
          <a:prstGeom prst="rect">
            <a:avLst/>
          </a:prstGeom>
          <a:noFill/>
        </p:spPr>
        <p:txBody>
          <a:bodyPr wrap="square">
            <a:spAutoFit/>
          </a:bodyPr>
          <a:lstStyle/>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Farmers with economic strength and motivation for high profits with some amount of risk can go for crops of long duration.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long duration crops with flexibility or elasticity in yield are more suitable.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For example, pearl millet, and sorghum can be ratooned if monsoon extends.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Sunflower can be introduced for higher profits with certain amount of risk. </a:t>
            </a:r>
          </a:p>
          <a:p>
            <a:pPr marL="457200" indent="-457200" algn="just">
              <a:lnSpc>
                <a:spcPct val="150000"/>
              </a:lnSpc>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Crops like sorghum, pearl millet, can be grown for grain if monsoon extends and if not, fodder can be obtained.</a:t>
            </a:r>
            <a:endParaRPr lang="en-IN" sz="2800" dirty="0"/>
          </a:p>
        </p:txBody>
      </p:sp>
    </p:spTree>
    <p:extLst>
      <p:ext uri="{BB962C8B-B14F-4D97-AF65-F5344CB8AC3E}">
        <p14:creationId xmlns:p14="http://schemas.microsoft.com/office/powerpoint/2010/main" val="4153067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772</TotalTime>
  <Words>1170</Words>
  <Application>Microsoft Office PowerPoint</Application>
  <PresentationFormat>Custom</PresentationFormat>
  <Paragraphs>83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438</cp:revision>
  <dcterms:created xsi:type="dcterms:W3CDTF">2023-02-02T02:04:26Z</dcterms:created>
  <dcterms:modified xsi:type="dcterms:W3CDTF">2024-04-17T09:28:43Z</dcterms:modified>
</cp:coreProperties>
</file>